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9" r:id="rId14"/>
    <p:sldId id="267" r:id="rId15"/>
    <p:sldId id="268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A44C84-2C8C-8D32-2683-11FF26B8D9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sz="4400" dirty="0">
                <a:latin typeface="Arial Black" panose="020B0A04020102020204" pitchFamily="34" charset="0"/>
              </a:rPr>
              <a:t>26.04.2024r.</a:t>
            </a:r>
            <a:br>
              <a:rPr lang="pl-PL" sz="4400" dirty="0">
                <a:latin typeface="Arial Black" panose="020B0A04020102020204" pitchFamily="34" charset="0"/>
              </a:rPr>
            </a:br>
            <a:r>
              <a:rPr lang="pl-PL" sz="4400" dirty="0">
                <a:latin typeface="Arial Black" panose="020B0A04020102020204" pitchFamily="34" charset="0"/>
              </a:rPr>
              <a:t>Konferencja podsumowująca projekt:</a:t>
            </a:r>
          </a:p>
        </p:txBody>
      </p:sp>
      <p:pic>
        <p:nvPicPr>
          <p:cNvPr id="1026" name="Picture 12">
            <a:extLst>
              <a:ext uri="{FF2B5EF4-FFF2-40B4-BE49-F238E27FC236}">
                <a16:creationId xmlns:a16="http://schemas.microsoft.com/office/drawing/2014/main" id="{2CE3F712-B950-328E-6704-ABAEF75C6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69" y="807243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dtytuł 4">
            <a:extLst>
              <a:ext uri="{FF2B5EF4-FFF2-40B4-BE49-F238E27FC236}">
                <a16:creationId xmlns:a16="http://schemas.microsoft.com/office/drawing/2014/main" id="{70870D99-BEEE-2883-C0F0-3202BDBB8D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l-PL" sz="2400" u="sng" dirty="0">
                <a:latin typeface="Helvetica-Black" panose="020B0904030502030204" pitchFamily="34" charset="0"/>
              </a:rPr>
              <a:t>Program Rozwoju poradnictwa zawodowego w Polsce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599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207976-0617-F67A-A581-AC071C05D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284" y="973668"/>
            <a:ext cx="7940082" cy="706964"/>
          </a:xfrm>
        </p:spPr>
        <p:txBody>
          <a:bodyPr/>
          <a:lstStyle/>
          <a:p>
            <a:r>
              <a:rPr lang="pl-PL" dirty="0"/>
              <a:t>Dariusz Suszyński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2714EFC-0693-2172-49E4-8BD58B2D1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607" y="2603500"/>
            <a:ext cx="1791599" cy="3416300"/>
          </a:xfrm>
        </p:spPr>
      </p:pic>
      <p:pic>
        <p:nvPicPr>
          <p:cNvPr id="10242" name="Picture 12">
            <a:extLst>
              <a:ext uri="{FF2B5EF4-FFF2-40B4-BE49-F238E27FC236}">
                <a16:creationId xmlns:a16="http://schemas.microsoft.com/office/drawing/2014/main" id="{B296FD30-4C7B-E5AF-6E81-6CECC4476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213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A56EF-3433-9F4B-F86E-D5202AF40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781" y="973668"/>
            <a:ext cx="7910585" cy="706964"/>
          </a:xfrm>
        </p:spPr>
        <p:txBody>
          <a:bodyPr/>
          <a:lstStyle/>
          <a:p>
            <a:r>
              <a:rPr lang="pl-PL" dirty="0"/>
              <a:t>Pozostali eksperci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F803B1-5690-447A-9457-7A2883C32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Arial Black" panose="020B0A04020102020204" pitchFamily="34" charset="0"/>
              </a:rPr>
              <a:t>Paweł Bielak </a:t>
            </a:r>
          </a:p>
          <a:p>
            <a:r>
              <a:rPr lang="pl-PL" dirty="0">
                <a:latin typeface="Arial Black" panose="020B0A04020102020204" pitchFamily="34" charset="0"/>
              </a:rPr>
              <a:t>Małgorzata Kotowska </a:t>
            </a:r>
          </a:p>
          <a:p>
            <a:r>
              <a:rPr lang="pl-PL" dirty="0">
                <a:latin typeface="Arial Black" panose="020B0A04020102020204" pitchFamily="34" charset="0"/>
              </a:rPr>
              <a:t>Marcin </a:t>
            </a:r>
            <a:r>
              <a:rPr lang="pl-PL" dirty="0" err="1">
                <a:latin typeface="Arial Black" panose="020B0A04020102020204" pitchFamily="34" charset="0"/>
              </a:rPr>
              <a:t>Rokoszewski</a:t>
            </a:r>
            <a:endParaRPr lang="pl-PL" dirty="0">
              <a:latin typeface="Arial Black" panose="020B0A04020102020204" pitchFamily="34" charset="0"/>
            </a:endParaRPr>
          </a:p>
          <a:p>
            <a:r>
              <a:rPr lang="pl-PL" dirty="0">
                <a:latin typeface="Arial Black" panose="020B0A04020102020204" pitchFamily="34" charset="0"/>
              </a:rPr>
              <a:t>Damian Kuźniak</a:t>
            </a:r>
          </a:p>
        </p:txBody>
      </p:sp>
      <p:pic>
        <p:nvPicPr>
          <p:cNvPr id="18434" name="Picture 12">
            <a:extLst>
              <a:ext uri="{FF2B5EF4-FFF2-40B4-BE49-F238E27FC236}">
                <a16:creationId xmlns:a16="http://schemas.microsoft.com/office/drawing/2014/main" id="{6BFBD563-93E9-02B8-BA90-915DF4C2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5" y="561711"/>
            <a:ext cx="1153191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080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BA78BF-874F-169B-78FA-9EF6EE1C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346" y="1334382"/>
            <a:ext cx="8761413" cy="706964"/>
          </a:xfrm>
        </p:spPr>
        <p:txBody>
          <a:bodyPr/>
          <a:lstStyle/>
          <a:p>
            <a:r>
              <a:rPr lang="pl-PL" dirty="0"/>
              <a:t>Eksperci </a:t>
            </a:r>
            <a:r>
              <a:rPr lang="pl-PL" dirty="0" err="1"/>
              <a:t>islan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>Eksperci i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>Eksperci islandzcy 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88434A-8AAE-5EED-2C5B-3B70CE29B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 err="1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Stefanía</a:t>
            </a:r>
            <a:r>
              <a:rPr lang="pl-PL" b="0" i="0" dirty="0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 G. </a:t>
            </a:r>
            <a:r>
              <a:rPr lang="pl-PL" b="0" i="0" dirty="0" err="1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Kristinsdóttir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11266" name="Picture 12">
            <a:extLst>
              <a:ext uri="{FF2B5EF4-FFF2-40B4-BE49-F238E27FC236}">
                <a16:creationId xmlns:a16="http://schemas.microsoft.com/office/drawing/2014/main" id="{54A7DD0F-6CDB-BDFA-6FF5-B799C5404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655279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08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BA78BF-874F-169B-78FA-9EF6EE1C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935" y="973668"/>
            <a:ext cx="7802431" cy="706964"/>
          </a:xfrm>
        </p:spPr>
        <p:txBody>
          <a:bodyPr/>
          <a:lstStyle/>
          <a:p>
            <a:r>
              <a:rPr lang="pl-PL" dirty="0"/>
              <a:t>Eksperci </a:t>
            </a:r>
            <a:r>
              <a:rPr lang="pl-PL" dirty="0" err="1"/>
              <a:t>islan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>Eksperci i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>Eksperci islandzcy 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88434A-8AAE-5EED-2C5B-3B70CE29B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 Black" panose="020B0A04020102020204" pitchFamily="34" charset="0"/>
              </a:rPr>
              <a:t>Hrafney</a:t>
            </a:r>
            <a:r>
              <a:rPr lang="pl-PL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 Black" panose="020B0A04020102020204" pitchFamily="34" charset="0"/>
              </a:rPr>
              <a:t> </a:t>
            </a:r>
            <a:r>
              <a:rPr lang="pl-PL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 Black" panose="020B0A04020102020204" pitchFamily="34" charset="0"/>
              </a:rPr>
              <a:t>Svava</a:t>
            </a:r>
            <a:r>
              <a:rPr lang="pl-PL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 Black" panose="020B0A04020102020204" pitchFamily="34" charset="0"/>
              </a:rPr>
              <a:t> </a:t>
            </a:r>
            <a:r>
              <a:rPr lang="pl-PL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 Black" panose="020B0A04020102020204" pitchFamily="34" charset="0"/>
              </a:rPr>
              <a:t>Þorsteinsdóttir</a:t>
            </a:r>
            <a:endParaRPr lang="pl-PL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49A4EF6-BD2A-2786-4993-2FA79C13BE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3212" y="2369573"/>
            <a:ext cx="2480903" cy="4365523"/>
          </a:xfrm>
          <a:prstGeom prst="rect">
            <a:avLst/>
          </a:prstGeom>
        </p:spPr>
      </p:pic>
      <p:pic>
        <p:nvPicPr>
          <p:cNvPr id="12290" name="Picture 12">
            <a:extLst>
              <a:ext uri="{FF2B5EF4-FFF2-40B4-BE49-F238E27FC236}">
                <a16:creationId xmlns:a16="http://schemas.microsoft.com/office/drawing/2014/main" id="{4472B215-455B-7924-BDB1-1F3811923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5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839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C48011-9983-3F04-19F5-4556B8E8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935" y="973668"/>
            <a:ext cx="7802431" cy="706964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E87728-084F-101B-B74A-4A7FF74C6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>
                <a:solidFill>
                  <a:srgbClr val="333333"/>
                </a:solidFill>
                <a:highlight>
                  <a:srgbClr val="FFFFFF"/>
                </a:highlight>
                <a:latin typeface="-apple-system"/>
              </a:rPr>
              <a:t>B</a:t>
            </a:r>
            <a:r>
              <a:rPr lang="pl-PL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-apple-system"/>
              </a:rPr>
              <a:t>rynjar</a:t>
            </a:r>
            <a:endParaRPr lang="pl-PL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CD590C3-A71C-07D4-DD78-153A2737F1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064774"/>
            <a:ext cx="3706761" cy="4355691"/>
          </a:xfrm>
          <a:prstGeom prst="rect">
            <a:avLst/>
          </a:prstGeom>
        </p:spPr>
      </p:pic>
      <p:pic>
        <p:nvPicPr>
          <p:cNvPr id="13314" name="Picture 12">
            <a:extLst>
              <a:ext uri="{FF2B5EF4-FFF2-40B4-BE49-F238E27FC236}">
                <a16:creationId xmlns:a16="http://schemas.microsoft.com/office/drawing/2014/main" id="{18753668-0016-6F13-7F0C-9758D6C38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636834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490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D9843-9A24-F7E7-F29B-64E470C51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619" y="973668"/>
            <a:ext cx="7959747" cy="50117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497CE5-6F70-2C06-69C1-F49E62D0A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Amadeusz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94F2A3D-5D58-7E53-8D38-304BCC4202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5857" y="2222090"/>
            <a:ext cx="3136491" cy="4635910"/>
          </a:xfrm>
          <a:prstGeom prst="rect">
            <a:avLst/>
          </a:prstGeom>
        </p:spPr>
      </p:pic>
      <p:pic>
        <p:nvPicPr>
          <p:cNvPr id="14338" name="Picture 12">
            <a:extLst>
              <a:ext uri="{FF2B5EF4-FFF2-40B4-BE49-F238E27FC236}">
                <a16:creationId xmlns:a16="http://schemas.microsoft.com/office/drawing/2014/main" id="{031C08C7-BED5-2BFF-63F3-B30397158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650927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796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F9FFBA-4B09-6595-3144-34D610FD1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103" y="973668"/>
            <a:ext cx="7812263" cy="706964"/>
          </a:xfrm>
        </p:spPr>
        <p:txBody>
          <a:bodyPr/>
          <a:lstStyle/>
          <a:p>
            <a:r>
              <a:rPr lang="pl-PL" dirty="0"/>
              <a:t>Wydarzenia w projekcie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A986AD-7A95-3FA3-3179-CED65C642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>
                <a:latin typeface="Arial Black" panose="020B0A04020102020204" pitchFamily="34" charset="0"/>
              </a:rPr>
              <a:t>19-21 maj 2022 r. - wizyta studyjna polskich ekspertów w Islandii</a:t>
            </a:r>
          </a:p>
          <a:p>
            <a:r>
              <a:rPr lang="pl-PL" dirty="0">
                <a:latin typeface="Arial Black" panose="020B0A04020102020204" pitchFamily="34" charset="0"/>
              </a:rPr>
              <a:t>14-17 listopad 2023r. – wizyta studyjna islandzkich ekspertów w Polsce</a:t>
            </a:r>
          </a:p>
          <a:p>
            <a:r>
              <a:rPr lang="pl-PL" dirty="0">
                <a:latin typeface="Arial Black" panose="020B0A04020102020204" pitchFamily="34" charset="0"/>
              </a:rPr>
              <a:t>15 listopad 2023r. – warsztaty dedykowane doradcom zawodowym prowadzone przez polskich i islandzkich ekspertów</a:t>
            </a:r>
          </a:p>
          <a:p>
            <a:r>
              <a:rPr lang="pl-PL" dirty="0">
                <a:latin typeface="Arial Black" panose="020B0A04020102020204" pitchFamily="34" charset="0"/>
              </a:rPr>
              <a:t>13 Marzec – 2024r. Przeprowadzenie badan fokusowych  z </a:t>
            </a:r>
            <a:r>
              <a:rPr lang="pl-PL" dirty="0" err="1">
                <a:latin typeface="Arial Black" panose="020B0A04020102020204" pitchFamily="34" charset="0"/>
              </a:rPr>
              <a:t>Neets</a:t>
            </a:r>
            <a:r>
              <a:rPr lang="pl-PL" dirty="0">
                <a:latin typeface="Arial Black" panose="020B0A04020102020204" pitchFamily="34" charset="0"/>
              </a:rPr>
              <a:t> w formie dyskusyjnej </a:t>
            </a:r>
          </a:p>
          <a:p>
            <a:r>
              <a:rPr lang="pl-PL" dirty="0">
                <a:latin typeface="Arial Black" panose="020B0A04020102020204" pitchFamily="34" charset="0"/>
              </a:rPr>
              <a:t>14, 21 Marzec – 2024r. – organizacja warsztatów dedykowanych doradcom zawodowym . </a:t>
            </a:r>
            <a:r>
              <a:rPr lang="pl-PL" sz="1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Celem warsztatów było  nabycie wiedzy </a:t>
            </a:r>
            <a:r>
              <a:rPr lang="pl-PL" sz="18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nt.innowacyjnej</a:t>
            </a:r>
            <a:r>
              <a:rPr lang="pl-PL" sz="1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warunkach polskich metody indywidualnej pracy z osobami </a:t>
            </a:r>
            <a:r>
              <a:rPr lang="pl-PL" sz="18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NEETs</a:t>
            </a:r>
            <a:r>
              <a:rPr lang="pl-PL" sz="1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dirty="0">
              <a:latin typeface="Arial Black" panose="020B0A04020102020204" pitchFamily="34" charset="0"/>
            </a:endParaRPr>
          </a:p>
          <a:p>
            <a:endParaRPr lang="pl-PL" dirty="0"/>
          </a:p>
        </p:txBody>
      </p:sp>
      <p:pic>
        <p:nvPicPr>
          <p:cNvPr id="15362" name="Picture 12">
            <a:extLst>
              <a:ext uri="{FF2B5EF4-FFF2-40B4-BE49-F238E27FC236}">
                <a16:creationId xmlns:a16="http://schemas.microsoft.com/office/drawing/2014/main" id="{A45BA139-72D4-BDD6-2B61-231507F2D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11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569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96C929-7A35-2D33-D571-E1986E18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68" y="973668"/>
            <a:ext cx="7792598" cy="706964"/>
          </a:xfrm>
        </p:spPr>
        <p:txBody>
          <a:bodyPr/>
          <a:lstStyle/>
          <a:p>
            <a:r>
              <a:rPr lang="pl-PL" dirty="0"/>
              <a:t>Panel ekspertów – prezentacje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E23A56-75A9-5750-C35D-6C2BE366D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dirty="0" err="1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Hrafney</a:t>
            </a:r>
            <a:r>
              <a:rPr lang="pl-PL" b="0" i="0" dirty="0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l-PL" b="0" i="0" dirty="0" err="1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Svava</a:t>
            </a:r>
            <a:r>
              <a:rPr lang="pl-PL" b="0" i="0" dirty="0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pl-PL" b="0" i="0" dirty="0" err="1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Þorsteinsdóttir</a:t>
            </a:r>
            <a:endParaRPr lang="pl-PL" dirty="0">
              <a:latin typeface="Arial Black" panose="020B0A04020102020204" pitchFamily="34" charset="0"/>
            </a:endParaRPr>
          </a:p>
          <a:p>
            <a:r>
              <a:rPr lang="pl-PL" b="0" i="0" dirty="0" err="1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Stefanía</a:t>
            </a:r>
            <a:r>
              <a:rPr lang="pl-PL" b="0" i="0" dirty="0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 G. </a:t>
            </a:r>
            <a:r>
              <a:rPr lang="pl-PL" b="0" i="0" dirty="0" err="1">
                <a:solidFill>
                  <a:srgbClr val="555555"/>
                </a:solidFill>
                <a:effectLst/>
                <a:latin typeface="Arial Black" panose="020B0A04020102020204" pitchFamily="34" charset="0"/>
              </a:rPr>
              <a:t>Kristinsdóttir</a:t>
            </a:r>
            <a:endParaRPr lang="pl-PL" dirty="0">
              <a:latin typeface="Arial Black" panose="020B0A04020102020204" pitchFamily="34" charset="0"/>
            </a:endParaRPr>
          </a:p>
          <a:p>
            <a:r>
              <a:rPr lang="pl-PL" dirty="0">
                <a:latin typeface="Arial Black" panose="020B0A04020102020204" pitchFamily="34" charset="0"/>
              </a:rPr>
              <a:t>Dariusz Suszyński</a:t>
            </a:r>
          </a:p>
          <a:p>
            <a:r>
              <a:rPr lang="pl-PL" dirty="0">
                <a:latin typeface="Arial Black" panose="020B0A04020102020204" pitchFamily="34" charset="0"/>
              </a:rPr>
              <a:t>Anna Koperwas</a:t>
            </a:r>
          </a:p>
          <a:p>
            <a:r>
              <a:rPr lang="pl-PL" dirty="0">
                <a:latin typeface="Arial Black" panose="020B0A04020102020204" pitchFamily="34" charset="0"/>
              </a:rPr>
              <a:t>Stanisław Lenart</a:t>
            </a:r>
          </a:p>
          <a:p>
            <a:r>
              <a:rPr lang="pl-PL" dirty="0">
                <a:latin typeface="Arial Black" panose="020B0A04020102020204" pitchFamily="34" charset="0"/>
              </a:rPr>
              <a:t>Monika Grodzka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16386" name="Picture 12">
            <a:extLst>
              <a:ext uri="{FF2B5EF4-FFF2-40B4-BE49-F238E27FC236}">
                <a16:creationId xmlns:a16="http://schemas.microsoft.com/office/drawing/2014/main" id="{48BC13E1-B8D8-2890-0D65-16242045B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100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2F1C8C-7988-F725-E89F-FBF7D804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432" y="973668"/>
            <a:ext cx="7772934" cy="706964"/>
          </a:xfrm>
        </p:spPr>
        <p:txBody>
          <a:bodyPr/>
          <a:lstStyle/>
          <a:p>
            <a:r>
              <a:rPr lang="pl-PL" dirty="0"/>
              <a:t>Lubelski Ośrodek Samopomocy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D2282E-745C-1747-F535-AB872C364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Arial Black" panose="020B0A04020102020204" pitchFamily="34" charset="0"/>
              </a:rPr>
              <a:t>Dziękujemy za uwagę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7410" name="Picture 12">
            <a:extLst>
              <a:ext uri="{FF2B5EF4-FFF2-40B4-BE49-F238E27FC236}">
                <a16:creationId xmlns:a16="http://schemas.microsoft.com/office/drawing/2014/main" id="{C9C971F4-B1E4-665C-D296-B38614088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76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380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ECE90F-D1E0-C2A5-E0C3-4E755695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695" y="1441215"/>
            <a:ext cx="8761413" cy="102450"/>
          </a:xfrm>
        </p:spPr>
        <p:txBody>
          <a:bodyPr/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>Komponent IV Program Edukacja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CCD100-9A7A-8C94-992D-6644A2869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b="0" i="0" dirty="0">
                <a:effectLst/>
                <a:highlight>
                  <a:srgbClr val="FFFFFF"/>
                </a:highlight>
                <a:latin typeface="Arial Black" panose="020B0A04020102020204" pitchFamily="34" charset="0"/>
              </a:rPr>
              <a:t>Współpraca instytucjonalna na rzecz poprawy jakości i dopasowania oferty edukacyjnej na wszystkich poziomach oraz we wszelkich formach (z wyłączeniem VET i zawodowego kształcenia ustawicznego)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2050" name="Picture 12">
            <a:extLst>
              <a:ext uri="{FF2B5EF4-FFF2-40B4-BE49-F238E27FC236}">
                <a16:creationId xmlns:a16="http://schemas.microsoft.com/office/drawing/2014/main" id="{1A4BD86B-CEA1-35C9-13EB-0CF60B386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92" y="560439"/>
            <a:ext cx="1176338" cy="880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87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C5B94B-E836-27AE-3B04-3551C588D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030" y="1393561"/>
            <a:ext cx="8761413" cy="706964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64A67F-6DF9-BF65-75F8-4302ABE7C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Arial Black" panose="020B0A04020102020204" pitchFamily="34" charset="0"/>
              </a:rPr>
              <a:t>PROJEKT FINANSOWANY ZE SRODKOW MECHANIZMU FINANSOWEGO EOG na lata 2014-2021 ORAZ SRODKÓW KRAJOWYCH </a:t>
            </a:r>
          </a:p>
          <a:p>
            <a:r>
              <a:rPr lang="pl-PL" dirty="0">
                <a:latin typeface="Arial Black" panose="020B0A04020102020204" pitchFamily="34" charset="0"/>
              </a:rPr>
              <a:t>Realizowany przez Lubelski Ośrodek Samopomocy wraz z partnerem islandzkim tj. </a:t>
            </a:r>
            <a:r>
              <a:rPr lang="pl-PL" dirty="0" err="1">
                <a:latin typeface="Arial Black" panose="020B0A04020102020204" pitchFamily="34" charset="0"/>
              </a:rPr>
              <a:t>Einurd</a:t>
            </a:r>
            <a:r>
              <a:rPr lang="pl-PL" dirty="0">
                <a:latin typeface="Arial Black" panose="020B0A04020102020204" pitchFamily="34" charset="0"/>
              </a:rPr>
              <a:t> </a:t>
            </a:r>
          </a:p>
          <a:p>
            <a:r>
              <a:rPr lang="pl-PL" dirty="0">
                <a:latin typeface="Arial Black" panose="020B0A04020102020204" pitchFamily="34" charset="0"/>
              </a:rPr>
              <a:t>Realizowany w okresie od 01.05.2022r. do 30.04.2024r. 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3074" name="Picture 12">
            <a:extLst>
              <a:ext uri="{FF2B5EF4-FFF2-40B4-BE49-F238E27FC236}">
                <a16:creationId xmlns:a16="http://schemas.microsoft.com/office/drawing/2014/main" id="{5F0D97C1-A872-7A6B-9290-74A5F904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92" y="569648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344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9FCDE9-FEFD-0A50-7C0A-B15A74D5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948" y="973668"/>
            <a:ext cx="7920418" cy="706964"/>
          </a:xfrm>
        </p:spPr>
        <p:txBody>
          <a:bodyPr/>
          <a:lstStyle/>
          <a:p>
            <a:r>
              <a:rPr lang="pl-PL" dirty="0"/>
              <a:t>Cele projektu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888B44-FD20-10F1-C7F5-B01407B46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Arial Black" panose="020B0A04020102020204" pitchFamily="34" charset="0"/>
              </a:rPr>
              <a:t>budowanie konsensusu społecznego na rzecz rozwoju poradnictwa zawodowego dla osób o specjalnych potrzebach na terenie woj. lubelskiego, poprzez m.in. rozwój współpracy podmiotów prowadzących edukację dla osób o specjalnych potrzebach,</a:t>
            </a:r>
          </a:p>
          <a:p>
            <a:r>
              <a:rPr lang="pl-PL" dirty="0">
                <a:latin typeface="Arial Black" panose="020B0A04020102020204" pitchFamily="34" charset="0"/>
              </a:rPr>
              <a:t> wzmocnienie potencjału podmiotów i doradców zawodowych prowadzących edukację dla osób o specjalnych potrzebach, wzrost dostępu do bezpłatnych usług doradztwa zawodowego, </a:t>
            </a:r>
          </a:p>
          <a:p>
            <a:r>
              <a:rPr lang="pl-PL" dirty="0">
                <a:latin typeface="Arial Black" panose="020B0A04020102020204" pitchFamily="34" charset="0"/>
              </a:rPr>
              <a:t>promowanie najlepszych praktyk w zakresie doradztwa zawodowego dla osób o specjalnych potrzebach</a:t>
            </a:r>
          </a:p>
        </p:txBody>
      </p:sp>
      <p:pic>
        <p:nvPicPr>
          <p:cNvPr id="4098" name="Picture 12">
            <a:extLst>
              <a:ext uri="{FF2B5EF4-FFF2-40B4-BE49-F238E27FC236}">
                <a16:creationId xmlns:a16="http://schemas.microsoft.com/office/drawing/2014/main" id="{E5764C96-F46F-8BEE-A574-147BA748F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503237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1778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AC90BF-31E3-AE5D-A146-5099D6DA3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58" y="973668"/>
            <a:ext cx="7704108" cy="706964"/>
          </a:xfrm>
        </p:spPr>
        <p:txBody>
          <a:bodyPr/>
          <a:lstStyle/>
          <a:p>
            <a:r>
              <a:rPr lang="pl-PL" dirty="0"/>
              <a:t>Działania w projekcie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EBB0F7-4ABA-2469-3889-A4DC6CAC6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Arial Black" panose="020B0A04020102020204" pitchFamily="34" charset="0"/>
              </a:rPr>
              <a:t>Została przeprowadzona przez 10 ekspertów polskich analiza kontekstu narodowego i regionalnego (z uwzględnieniem specyficznych uwarunkowań Lubelszczyzny) wprowadzenia w Polsce rozwiązań  opartych na doświadczeniach  islandzkich, </a:t>
            </a:r>
          </a:p>
          <a:p>
            <a:r>
              <a:rPr lang="pl-PL" dirty="0">
                <a:latin typeface="Arial Black" panose="020B0A04020102020204" pitchFamily="34" charset="0"/>
              </a:rPr>
              <a:t>w tym: analiza możliwości organizacyjnych, prawnych i ekonomicznych wprowadzenia systemu islandzkiego w Polsce</a:t>
            </a:r>
          </a:p>
          <a:p>
            <a:r>
              <a:rPr lang="pl-PL" dirty="0">
                <a:latin typeface="Arial Black" panose="020B0A04020102020204" pitchFamily="34" charset="0"/>
              </a:rPr>
              <a:t>Został opracowany przez ekspertów podręcznik  przedstawiający innowacyjny system kształcenia doradców zawodowych </a:t>
            </a:r>
          </a:p>
        </p:txBody>
      </p:sp>
      <p:pic>
        <p:nvPicPr>
          <p:cNvPr id="5122" name="Picture 12">
            <a:extLst>
              <a:ext uri="{FF2B5EF4-FFF2-40B4-BE49-F238E27FC236}">
                <a16:creationId xmlns:a16="http://schemas.microsoft.com/office/drawing/2014/main" id="{980CE139-52BF-076B-95F6-AB829F52F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8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2027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CC123D-038A-B532-E057-878B7201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916" y="973668"/>
            <a:ext cx="7625450" cy="706964"/>
          </a:xfrm>
        </p:spPr>
        <p:txBody>
          <a:bodyPr/>
          <a:lstStyle/>
          <a:p>
            <a:r>
              <a:rPr lang="pl-PL" dirty="0"/>
              <a:t>Zespół ekspertów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EC7897-D32F-E734-3FC4-5F86ECD27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Arial Black" panose="020B0A04020102020204" pitchFamily="34" charset="0"/>
              </a:rPr>
              <a:t>Monika Grodzka 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EC1922D-E69C-28D1-ECDC-D4005F30C5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1329" y="1838632"/>
            <a:ext cx="3254477" cy="5019368"/>
          </a:xfrm>
          <a:prstGeom prst="rect">
            <a:avLst/>
          </a:prstGeom>
        </p:spPr>
      </p:pic>
      <p:pic>
        <p:nvPicPr>
          <p:cNvPr id="6146" name="Picture 12">
            <a:extLst>
              <a:ext uri="{FF2B5EF4-FFF2-40B4-BE49-F238E27FC236}">
                <a16:creationId xmlns:a16="http://schemas.microsoft.com/office/drawing/2014/main" id="{75E8456F-A49A-152A-0B90-249C181E7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8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63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390F1D-8D63-4430-0435-D29CC1C0C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123" y="973668"/>
            <a:ext cx="7989243" cy="706964"/>
          </a:xfrm>
        </p:spPr>
        <p:txBody>
          <a:bodyPr/>
          <a:lstStyle/>
          <a:p>
            <a:r>
              <a:rPr lang="pl-PL" dirty="0"/>
              <a:t>Anna Koperwas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934135D-37FC-1BE9-D52A-E8B699A67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803" y="2603500"/>
            <a:ext cx="2543206" cy="3416300"/>
          </a:xfrm>
        </p:spPr>
      </p:pic>
      <p:pic>
        <p:nvPicPr>
          <p:cNvPr id="7170" name="Picture 12">
            <a:extLst>
              <a:ext uri="{FF2B5EF4-FFF2-40B4-BE49-F238E27FC236}">
                <a16:creationId xmlns:a16="http://schemas.microsoft.com/office/drawing/2014/main" id="{20210C8E-03AE-4A4B-F40E-BA2FDFD1D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503237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732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F5D935-5B7B-9420-C3E3-83981EE5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929" y="973668"/>
            <a:ext cx="7743437" cy="706964"/>
          </a:xfrm>
        </p:spPr>
        <p:txBody>
          <a:bodyPr/>
          <a:lstStyle/>
          <a:p>
            <a:r>
              <a:rPr lang="pl-PL" dirty="0"/>
              <a:t>Monika Krupa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A5E622C-55B4-8036-163D-014B6E967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371" y="2603500"/>
            <a:ext cx="2328070" cy="3416300"/>
          </a:xfrm>
        </p:spPr>
      </p:pic>
      <p:pic>
        <p:nvPicPr>
          <p:cNvPr id="8194" name="Picture 12">
            <a:extLst>
              <a:ext uri="{FF2B5EF4-FFF2-40B4-BE49-F238E27FC236}">
                <a16:creationId xmlns:a16="http://schemas.microsoft.com/office/drawing/2014/main" id="{D958ABEF-F743-2722-80F2-DA5C8017E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79" y="561711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884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BBF1A3-4079-21D8-CA55-3D660618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5613" y="973668"/>
            <a:ext cx="7900753" cy="706964"/>
          </a:xfrm>
        </p:spPr>
        <p:txBody>
          <a:bodyPr/>
          <a:lstStyle/>
          <a:p>
            <a:r>
              <a:rPr lang="pl-PL" dirty="0"/>
              <a:t>Stanisław Lenart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101D864-AF40-3D01-0099-905F289BC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9628" y="2603500"/>
            <a:ext cx="3333557" cy="3416300"/>
          </a:xfrm>
        </p:spPr>
      </p:pic>
      <p:pic>
        <p:nvPicPr>
          <p:cNvPr id="9218" name="Picture 12">
            <a:extLst>
              <a:ext uri="{FF2B5EF4-FFF2-40B4-BE49-F238E27FC236}">
                <a16:creationId xmlns:a16="http://schemas.microsoft.com/office/drawing/2014/main" id="{5DF46C72-6783-34CA-0A03-E300F2D1B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" y="635615"/>
            <a:ext cx="1176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74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(sala konferencyjna)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TM02900722[[fn=Jon (konferencyjny)]]</Template>
  <TotalTime>99</TotalTime>
  <Words>615</Words>
  <Application>Microsoft Office PowerPoint</Application>
  <PresentationFormat>Panoramiczny</PresentationFormat>
  <Paragraphs>48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7" baseType="lpstr">
      <vt:lpstr>-apple-system</vt:lpstr>
      <vt:lpstr>Arial</vt:lpstr>
      <vt:lpstr>Arial Black</vt:lpstr>
      <vt:lpstr>Calibri</vt:lpstr>
      <vt:lpstr>Century Gothic</vt:lpstr>
      <vt:lpstr>Helvetica-Black</vt:lpstr>
      <vt:lpstr>Times New Roman</vt:lpstr>
      <vt:lpstr>Wingdings 3</vt:lpstr>
      <vt:lpstr>Jon (sala konferencyjna)</vt:lpstr>
      <vt:lpstr>26.04.2024r. Konferencja podsumowująca projekt:</vt:lpstr>
      <vt:lpstr> Komponent IV Program Edukacja</vt:lpstr>
      <vt:lpstr>Prezentacja programu PowerPoint</vt:lpstr>
      <vt:lpstr>Cele projektu </vt:lpstr>
      <vt:lpstr>Działania w projekcie </vt:lpstr>
      <vt:lpstr>Zespół ekspertów </vt:lpstr>
      <vt:lpstr>Anna Koperwas</vt:lpstr>
      <vt:lpstr>Monika Krupa</vt:lpstr>
      <vt:lpstr>Stanisław Lenart </vt:lpstr>
      <vt:lpstr>Dariusz Suszyński </vt:lpstr>
      <vt:lpstr>Pozostali eksperci </vt:lpstr>
      <vt:lpstr>Eksperci islan           Eksperci i                                                     Eksperci islandzcy                                                                  </vt:lpstr>
      <vt:lpstr>Eksperci islan           Eksperci i                                                     Eksperci islandzcy                                                                  </vt:lpstr>
      <vt:lpstr>Prezentacja programu PowerPoint</vt:lpstr>
      <vt:lpstr>Prezentacja programu PowerPoint</vt:lpstr>
      <vt:lpstr>Wydarzenia w projekcie </vt:lpstr>
      <vt:lpstr>Panel ekspertów – prezentacje </vt:lpstr>
      <vt:lpstr>Lubelski Ośrodek Samopomocy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26.04.2024r. Konferencja podsumowująca projekt:</dc:title>
  <dc:creator>Tomasz Ludera</dc:creator>
  <cp:lastModifiedBy>P S</cp:lastModifiedBy>
  <cp:revision>2</cp:revision>
  <dcterms:created xsi:type="dcterms:W3CDTF">2024-04-25T19:55:34Z</dcterms:created>
  <dcterms:modified xsi:type="dcterms:W3CDTF">2024-05-21T19:22:59Z</dcterms:modified>
</cp:coreProperties>
</file>